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1"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0" d="100"/>
          <a:sy n="50" d="100"/>
        </p:scale>
        <p:origin x="-1267"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22/05/1442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22/05/1442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22/05/1442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22/05/1442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75410" y="2041944"/>
            <a:ext cx="7929000" cy="2971051"/>
          </a:xfrm>
          <a:solidFill>
            <a:schemeClr val="accent5">
              <a:lumMod val="75000"/>
            </a:schemeClr>
          </a:solidFill>
        </p:spPr>
        <p:txBody>
          <a:bodyPr>
            <a:normAutofit/>
          </a:bodyPr>
          <a:lstStyle/>
          <a:p>
            <a:pPr algn="l"/>
            <a:r>
              <a:rPr lang="en-US" dirty="0" smtClean="0"/>
              <a:t>Translation </a:t>
            </a:r>
            <a:r>
              <a:rPr lang="en-US" dirty="0" smtClean="0"/>
              <a:t>Course</a:t>
            </a:r>
            <a:br>
              <a:rPr lang="en-US" dirty="0" smtClean="0"/>
            </a:br>
            <a:r>
              <a:rPr lang="en-US" dirty="0" smtClean="0"/>
              <a:t>LECTURE 4</a:t>
            </a:r>
            <a:r>
              <a:rPr lang="en-US" dirty="0" smtClean="0"/>
              <a:t/>
            </a:r>
            <a:br>
              <a:rPr lang="en-US" dirty="0" smtClean="0"/>
            </a:br>
            <a:r>
              <a:rPr lang="en-US" dirty="0" smtClean="0"/>
              <a:t>Some </a:t>
            </a:r>
            <a:r>
              <a:rPr lang="en-US" dirty="0" smtClean="0"/>
              <a:t>strategies</a:t>
            </a:r>
            <a:r>
              <a:rPr lang="en-US" dirty="0" smtClean="0"/>
              <a:t> </a:t>
            </a:r>
            <a:r>
              <a:rPr lang="en-US" dirty="0" smtClean="0"/>
              <a:t>of </a:t>
            </a:r>
            <a:r>
              <a:rPr lang="en-US" dirty="0" smtClean="0"/>
              <a:t>Translation</a:t>
            </a:r>
            <a:endParaRPr lang="ar-SA" dirty="0"/>
          </a:p>
        </p:txBody>
      </p:sp>
      <p:sp>
        <p:nvSpPr>
          <p:cNvPr id="3" name="عنوان فرعي 2"/>
          <p:cNvSpPr>
            <a:spLocks noGrp="1"/>
          </p:cNvSpPr>
          <p:nvPr>
            <p:ph type="subTitle" idx="1"/>
          </p:nvPr>
        </p:nvSpPr>
        <p:spPr>
          <a:xfrm>
            <a:off x="607501" y="5280847"/>
            <a:ext cx="7929000" cy="1326687"/>
          </a:xfrm>
        </p:spPr>
        <p:txBody>
          <a:bodyPr>
            <a:normAutofit lnSpcReduction="10000"/>
          </a:bodyPr>
          <a:lstStyle/>
          <a:p>
            <a:pPr algn="l"/>
            <a:r>
              <a:rPr lang="en-US" sz="4400" b="1" dirty="0">
                <a:solidFill>
                  <a:schemeClr val="tx1"/>
                </a:solidFill>
              </a:rPr>
              <a:t>INSTRUCTOR: Prof. </a:t>
            </a:r>
            <a:r>
              <a:rPr lang="en-US" sz="4400" b="1" dirty="0" err="1">
                <a:solidFill>
                  <a:schemeClr val="tx1"/>
                </a:solidFill>
              </a:rPr>
              <a:t>Hesham</a:t>
            </a:r>
            <a:r>
              <a:rPr lang="en-US" sz="4400" b="1" dirty="0">
                <a:solidFill>
                  <a:schemeClr val="tx1"/>
                </a:solidFill>
              </a:rPr>
              <a:t> </a:t>
            </a:r>
            <a:r>
              <a:rPr lang="en-US" sz="4400" b="1" dirty="0" err="1">
                <a:solidFill>
                  <a:schemeClr val="tx1"/>
                </a:solidFill>
              </a:rPr>
              <a:t>Hasan</a:t>
            </a:r>
            <a:endParaRPr lang="en-US" sz="4400" b="1" dirty="0">
              <a:solidFill>
                <a:schemeClr val="tx1"/>
              </a:solidFill>
            </a:endParaRPr>
          </a:p>
        </p:txBody>
      </p:sp>
      <p:pic>
        <p:nvPicPr>
          <p:cNvPr id="4" name="صورة 3"/>
          <p:cNvPicPr>
            <a:picLocks noChangeAspect="1"/>
          </p:cNvPicPr>
          <p:nvPr/>
        </p:nvPicPr>
        <p:blipFill>
          <a:blip r:embed="rId2" cstate="print"/>
          <a:stretch>
            <a:fillRect/>
          </a:stretch>
        </p:blipFill>
        <p:spPr>
          <a:xfrm>
            <a:off x="8005473" y="0"/>
            <a:ext cx="1138527" cy="1518036"/>
          </a:xfrm>
          <a:prstGeom prst="rect">
            <a:avLst/>
          </a:prstGeom>
        </p:spPr>
      </p:pic>
      <p:pic>
        <p:nvPicPr>
          <p:cNvPr id="5" name="صورة 4"/>
          <p:cNvPicPr>
            <a:picLocks noChangeAspect="1"/>
          </p:cNvPicPr>
          <p:nvPr/>
        </p:nvPicPr>
        <p:blipFill>
          <a:blip r:embed="rId3" cstate="print"/>
          <a:stretch>
            <a:fillRect/>
          </a:stretch>
        </p:blipFill>
        <p:spPr>
          <a:xfrm>
            <a:off x="0" y="0"/>
            <a:ext cx="1595766" cy="1774090"/>
          </a:xfrm>
          <a:prstGeom prst="rect">
            <a:avLst/>
          </a:prstGeom>
        </p:spPr>
      </p:pic>
    </p:spTree>
    <p:extLst>
      <p:ext uri="{BB962C8B-B14F-4D97-AF65-F5344CB8AC3E}">
        <p14:creationId xmlns:p14="http://schemas.microsoft.com/office/powerpoint/2010/main" xmlns="" val="4050559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solidFill>
          <a:ln>
            <a:solidFill>
              <a:schemeClr val="accent1"/>
            </a:solidFill>
          </a:ln>
        </p:spPr>
        <p:txBody>
          <a:bodyPr/>
          <a:lstStyle/>
          <a:p>
            <a:r>
              <a:rPr lang="en-US" b="1" dirty="0" smtClean="0"/>
              <a:t>Equivalence</a:t>
            </a:r>
            <a:endParaRPr lang="ar-EG" dirty="0"/>
          </a:p>
        </p:txBody>
      </p:sp>
      <p:sp>
        <p:nvSpPr>
          <p:cNvPr id="3" name="عنصر نائب للمحتوى 2"/>
          <p:cNvSpPr>
            <a:spLocks noGrp="1"/>
          </p:cNvSpPr>
          <p:nvPr>
            <p:ph idx="1"/>
          </p:nvPr>
        </p:nvSpPr>
        <p:spPr/>
        <p:txBody>
          <a:bodyPr>
            <a:noAutofit/>
          </a:bodyPr>
          <a:lstStyle/>
          <a:p>
            <a:pPr marL="342900" lvl="2" indent="-342900" algn="l"/>
            <a:r>
              <a:rPr lang="en-US" sz="2800" b="1" dirty="0" smtClean="0"/>
              <a:t>Equivalence</a:t>
            </a:r>
            <a:r>
              <a:rPr lang="en-US" sz="2800" dirty="0" smtClean="0"/>
              <a:t>: </a:t>
            </a:r>
            <a:r>
              <a:rPr lang="en-US" sz="2800" dirty="0" err="1" smtClean="0"/>
              <a:t>Vinay</a:t>
            </a:r>
            <a:r>
              <a:rPr lang="en-US" sz="2800" dirty="0" smtClean="0"/>
              <a:t> and </a:t>
            </a:r>
            <a:r>
              <a:rPr lang="en-US" sz="2800" dirty="0" err="1" smtClean="0"/>
              <a:t>Darbelnet</a:t>
            </a:r>
            <a:r>
              <a:rPr lang="en-US" sz="2800" dirty="0" smtClean="0"/>
              <a:t> use this term (1995: 38–9; 2004: 134) to refer to cases where languages describe the same situation by different stylistic  or structural means. Equivalence is particularly useful in translating idioms and proverbs (the sense, though not the image, of ‘</a:t>
            </a:r>
            <a:r>
              <a:rPr lang="en-US" sz="2800" dirty="0" err="1" smtClean="0"/>
              <a:t>comme</a:t>
            </a:r>
            <a:r>
              <a:rPr lang="en-US" sz="2800" dirty="0" smtClean="0"/>
              <a:t> un </a:t>
            </a:r>
            <a:r>
              <a:rPr lang="en-US" sz="2800" dirty="0" err="1" smtClean="0"/>
              <a:t>chien</a:t>
            </a:r>
            <a:r>
              <a:rPr lang="en-US" sz="2800" dirty="0" smtClean="0"/>
              <a:t> </a:t>
            </a:r>
            <a:r>
              <a:rPr lang="en-US" sz="2800" dirty="0" err="1" smtClean="0"/>
              <a:t>dans</a:t>
            </a:r>
            <a:r>
              <a:rPr lang="en-US" sz="2800" dirty="0" smtClean="0"/>
              <a:t> un </a:t>
            </a:r>
            <a:r>
              <a:rPr lang="en-US" sz="2800" dirty="0" err="1" smtClean="0"/>
              <a:t>jeu</a:t>
            </a:r>
            <a:r>
              <a:rPr lang="en-US" sz="2800" dirty="0" smtClean="0"/>
              <a:t> de </a:t>
            </a:r>
            <a:r>
              <a:rPr lang="en-US" sz="2800" dirty="0" err="1" smtClean="0"/>
              <a:t>quilles</a:t>
            </a:r>
            <a:r>
              <a:rPr lang="en-US" sz="2800" dirty="0" smtClean="0"/>
              <a:t>’ [lit. ‘like a dog in a game of skittles’] can be rendered as ‘like a bull in a china shop’). The use of equivalence in this restricted sense should not be con- fused with the more common theoretical use discussed in Chapter 3 of this  book.</a:t>
            </a:r>
            <a:endParaRPr lang="en-US" dirty="0" smtClean="0"/>
          </a:p>
          <a:p>
            <a:pPr algn="l"/>
            <a:endParaRPr lang="ar-EG"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0000"/>
          </a:solidFill>
          <a:ln>
            <a:solidFill>
              <a:schemeClr val="accent2"/>
            </a:solidFill>
          </a:ln>
        </p:spPr>
        <p:txBody>
          <a:bodyPr/>
          <a:lstStyle/>
          <a:p>
            <a:r>
              <a:rPr lang="en-US" b="1" dirty="0" smtClean="0"/>
              <a:t>Adaptation</a:t>
            </a:r>
            <a:endParaRPr lang="ar-EG" dirty="0"/>
          </a:p>
        </p:txBody>
      </p:sp>
      <p:sp>
        <p:nvSpPr>
          <p:cNvPr id="3" name="عنصر نائب للمحتوى 2"/>
          <p:cNvSpPr>
            <a:spLocks noGrp="1"/>
          </p:cNvSpPr>
          <p:nvPr>
            <p:ph idx="1"/>
          </p:nvPr>
        </p:nvSpPr>
        <p:spPr/>
        <p:txBody>
          <a:bodyPr>
            <a:normAutofit fontScale="92500"/>
          </a:bodyPr>
          <a:lstStyle/>
          <a:p>
            <a:pPr marL="342900" lvl="2" indent="-342900" algn="just"/>
            <a:r>
              <a:rPr lang="en-US" b="1" dirty="0" smtClean="0"/>
              <a:t>Adaptation </a:t>
            </a:r>
            <a:r>
              <a:rPr lang="en-US" dirty="0" smtClean="0"/>
              <a:t>(1995: 39–40; 2004: 134–6): This involves changing the cultural reference when a situation in the source culture does not exist in the target culture. For example, </a:t>
            </a:r>
            <a:r>
              <a:rPr lang="en-US" dirty="0" err="1" smtClean="0"/>
              <a:t>Vinay</a:t>
            </a:r>
            <a:r>
              <a:rPr lang="en-US" dirty="0" smtClean="0"/>
              <a:t> and </a:t>
            </a:r>
            <a:r>
              <a:rPr lang="en-US" dirty="0" err="1" smtClean="0"/>
              <a:t>Darbelnet</a:t>
            </a:r>
            <a:r>
              <a:rPr lang="en-US" dirty="0" smtClean="0"/>
              <a:t> suggest that the cultural connotation of a reference to the game of cricket in an English text might be best translated into French by a reference to the Tour de France. The authors claim that a refusal to use such adaptation in an otherwise ‘perfectly correct’ TT ‘may still be noticeable by an </a:t>
            </a:r>
            <a:r>
              <a:rPr lang="en-US" dirty="0" err="1" smtClean="0"/>
              <a:t>undefinable</a:t>
            </a:r>
            <a:r>
              <a:rPr lang="en-US" dirty="0" smtClean="0"/>
              <a:t> tone, something that does not sound quite right’ (1995: 53). However, whereas their solution may work for some restricted metaphorical uses, it would make little sense to change cricket to cycling in phrases such as ‘that isn’t cricket’ or ‘a sleepy Wednesday morning county match at Lords’.</a:t>
            </a:r>
            <a:endParaRPr lang="en-US" sz="2000" dirty="0" smtClean="0"/>
          </a:p>
          <a:p>
            <a:pPr algn="just"/>
            <a:endParaRPr lang="ar-E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a:bodyPr>
          <a:lstStyle/>
          <a:p>
            <a:pPr algn="l"/>
            <a:r>
              <a:rPr lang="en-US" dirty="0" smtClean="0"/>
              <a:t>A further important parameter taken into account by </a:t>
            </a:r>
            <a:r>
              <a:rPr lang="en-US" dirty="0" err="1" smtClean="0"/>
              <a:t>Vinay</a:t>
            </a:r>
            <a:r>
              <a:rPr lang="en-US" dirty="0" smtClean="0"/>
              <a:t> and </a:t>
            </a:r>
            <a:r>
              <a:rPr lang="en-US" dirty="0" err="1" smtClean="0"/>
              <a:t>Darbelnet</a:t>
            </a:r>
            <a:r>
              <a:rPr lang="en-US" dirty="0" smtClean="0"/>
              <a:t> is that of servitude and option:</a:t>
            </a:r>
          </a:p>
          <a:p>
            <a:pPr lvl="8" algn="l"/>
            <a:r>
              <a:rPr lang="en-US" dirty="0" smtClean="0"/>
              <a:t> </a:t>
            </a:r>
          </a:p>
          <a:p>
            <a:pPr algn="l"/>
            <a:r>
              <a:rPr lang="en-US" b="1" dirty="0" smtClean="0"/>
              <a:t>- Servitude </a:t>
            </a:r>
            <a:r>
              <a:rPr lang="en-US" dirty="0" smtClean="0"/>
              <a:t>refers to obligatory transpositions and modulations due to a difference between the two language  systems;</a:t>
            </a:r>
          </a:p>
          <a:p>
            <a:pPr algn="l"/>
            <a:r>
              <a:rPr lang="en-US" b="1" dirty="0" smtClean="0"/>
              <a:t>- Option </a:t>
            </a:r>
            <a:r>
              <a:rPr lang="en-US" dirty="0" smtClean="0"/>
              <a:t>refers to non-obligatory changes that are due to the translator’s own style and preferences.</a:t>
            </a:r>
          </a:p>
          <a:p>
            <a:pPr algn="l"/>
            <a:endParaRPr lang="ar-E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85000" lnSpcReduction="20000"/>
          </a:bodyPr>
          <a:lstStyle/>
          <a:p>
            <a:pPr algn="l"/>
            <a:r>
              <a:rPr lang="en-US" dirty="0" err="1" smtClean="0"/>
              <a:t>Vinay</a:t>
            </a:r>
            <a:r>
              <a:rPr lang="en-US" dirty="0" smtClean="0"/>
              <a:t> and </a:t>
            </a:r>
            <a:r>
              <a:rPr lang="en-US" dirty="0" err="1" smtClean="0"/>
              <a:t>Darbelnet</a:t>
            </a:r>
            <a:r>
              <a:rPr lang="en-US" dirty="0" smtClean="0"/>
              <a:t> stress (p. 16) that it is option, the realm of stylistics, that should be the translator’s main concern. The role of the translator is then ‘to choose from among the available options to express the nuances of the message’. The authors continue by giving (pp. 30–1) a list of five steps for the translator to follow in moving from ST to TT; these  are:</a:t>
            </a:r>
          </a:p>
          <a:p>
            <a:pPr algn="l"/>
            <a:r>
              <a:rPr lang="en-US" dirty="0" smtClean="0"/>
              <a:t> </a:t>
            </a:r>
          </a:p>
          <a:p>
            <a:pPr lvl="0" algn="l"/>
            <a:r>
              <a:rPr lang="en-US" dirty="0" smtClean="0"/>
              <a:t>Identify the units of translation.</a:t>
            </a:r>
          </a:p>
          <a:p>
            <a:pPr lvl="0" algn="l"/>
            <a:r>
              <a:rPr lang="en-US" dirty="0" smtClean="0"/>
              <a:t>Examine the SL text, evaluating the descriptive, affective and intellectual content of the units.</a:t>
            </a:r>
          </a:p>
          <a:p>
            <a:pPr lvl="0" algn="l"/>
            <a:r>
              <a:rPr lang="en-US" dirty="0" smtClean="0"/>
              <a:t>Reconstruct the </a:t>
            </a:r>
            <a:r>
              <a:rPr lang="en-US" dirty="0" err="1" smtClean="0"/>
              <a:t>metalinguistic</a:t>
            </a:r>
            <a:r>
              <a:rPr lang="en-US" dirty="0" smtClean="0"/>
              <a:t> context of the  message.</a:t>
            </a:r>
          </a:p>
          <a:p>
            <a:pPr lvl="0" algn="l"/>
            <a:r>
              <a:rPr lang="en-US" dirty="0" smtClean="0"/>
              <a:t>Evaluate the stylistic effects.</a:t>
            </a:r>
          </a:p>
          <a:p>
            <a:pPr lvl="0" algn="l"/>
            <a:r>
              <a:rPr lang="en-US" dirty="0" smtClean="0"/>
              <a:t>Produce and revise the  TT.</a:t>
            </a:r>
          </a:p>
          <a:p>
            <a:pPr algn="l"/>
            <a:endParaRPr lang="ar-E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377</Words>
  <Application>Microsoft Office PowerPoint</Application>
  <PresentationFormat>عرض على الشاشة (3:4)‏</PresentationFormat>
  <Paragraphs>17</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Translation Course LECTURE 4 Some strategies of Translation</vt:lpstr>
      <vt:lpstr>Equivalence</vt:lpstr>
      <vt:lpstr>Adaptation</vt:lpstr>
      <vt:lpstr>الشريحة 4</vt:lpstr>
      <vt:lpstr>الشريحة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Samah</dc:creator>
  <cp:lastModifiedBy>Samah</cp:lastModifiedBy>
  <cp:revision>11</cp:revision>
  <dcterms:created xsi:type="dcterms:W3CDTF">2021-01-05T01:29:34Z</dcterms:created>
  <dcterms:modified xsi:type="dcterms:W3CDTF">2021-01-05T01:50:20Z</dcterms:modified>
</cp:coreProperties>
</file>